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8" r:id="rId6"/>
    <p:sldId id="269" r:id="rId7"/>
    <p:sldId id="271" r:id="rId8"/>
    <p:sldId id="272" r:id="rId9"/>
    <p:sldId id="273" r:id="rId10"/>
    <p:sldId id="274" r:id="rId11"/>
    <p:sldId id="270" r:id="rId12"/>
    <p:sldId id="275" r:id="rId13"/>
    <p:sldId id="276" r:id="rId14"/>
    <p:sldId id="277" r:id="rId15"/>
    <p:sldId id="278" r:id="rId16"/>
    <p:sldId id="279" r:id="rId17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eu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103" d="100"/>
          <a:sy n="103" d="100"/>
        </p:scale>
        <p:origin x="912" y="10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36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2260988B-DAED-43E5-8438-A02D97CD78B3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BBEB6193-5AA7-489B-8575-00593FC261D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C9096735-DD60-4489-83AC-578717F91D76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10895658-EA1F-4910-80AB-4DA76E167475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74254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64501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4446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331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631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73384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00523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2737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170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34827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60223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grpSp>
          <p:nvGrpSpPr>
            <p:cNvPr id="116" name="Groupe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e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e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e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e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e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e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e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97" name="Graphisme 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sme 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Connecteur droit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rtlCol="0" anchor="ctr"/>
          <a:lstStyle>
            <a:lvl1pPr algn="l">
              <a:defRPr lang="fr-FR" sz="60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+ tablea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fr-FR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fr-FR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fr-FR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fr-FR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fr-FR" sz="1800"/>
            </a:lvl5pPr>
          </a:lstStyle>
          <a:p>
            <a:pPr lvl="0" rtl="0"/>
            <a:r>
              <a:rPr lang="fr-FR"/>
              <a:t>Cliquer pour ajouter du texte </a:t>
            </a:r>
          </a:p>
          <a:p>
            <a:pPr marL="685800" lvl="1" indent="-228600" rtl="0"/>
            <a:r>
              <a:rPr lang="fr-FR"/>
              <a:t>Deuxième niveau</a:t>
            </a:r>
          </a:p>
          <a:p>
            <a:pPr marL="1143000" lvl="2" indent="-228600" rtl="0"/>
            <a:r>
              <a:rPr lang="fr-FR"/>
              <a:t>Troisième niveau</a:t>
            </a:r>
          </a:p>
          <a:p>
            <a:pPr marL="1600200" lvl="3" indent="-228600" rtl="0"/>
            <a:r>
              <a:rPr lang="fr-FR"/>
              <a:t>Quatrième niveau</a:t>
            </a:r>
          </a:p>
          <a:p>
            <a:pPr marL="2057400" lvl="4" indent="-228600" rtl="0"/>
            <a:r>
              <a:rPr lang="fr-FR"/>
              <a:t>Cinquième niveau</a:t>
            </a:r>
          </a:p>
        </p:txBody>
      </p:sp>
      <p:sp>
        <p:nvSpPr>
          <p:cNvPr id="8" name="Espace réservé du tableau 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 rtlCol="0"/>
          <a:lstStyle>
            <a:lvl1pPr>
              <a:defRPr lang="fr-FR"/>
            </a:lvl1pPr>
          </a:lstStyle>
          <a:p>
            <a:pPr rtl="0"/>
            <a:r>
              <a:rPr lang="fr-FR"/>
              <a:t>Cliquez sur l’icône pour insérer un tableau</a:t>
            </a:r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91731CCF-48A8-4F81-AFEC-9F7A165BD579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 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48" name="Graphisme 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sme 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fr-FR"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lang="fr-FR"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lang="fr-FR"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lang="fr-FR"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lang="fr-FR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 rtlCol="0"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lang="fr-FR"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lang="fr-FR"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lang="fr-FR"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lang="fr-FR"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lang="fr-FR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/>
              <a:t>Cliquer pour ajouter du texte 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3" name="Espace réservé de la date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DB4C17FE-30B5-499A-9EB6-5257A5DB07DA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64" name="Espace réservé du pied de page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5" name="Espace réservé du numéro de diapositive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5" name="Espace réservé du tableau 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 rtlCol="0"/>
          <a:lstStyle>
            <a:lvl1pPr>
              <a:defRPr lang="fr-FR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fr-FR"/>
            </a:pPr>
            <a:r>
              <a:rPr lang="fr-FR"/>
              <a:t>Cliquez sur l’icône pour insérer un tableau</a:t>
            </a:r>
          </a:p>
          <a:p>
            <a:pPr rtl="0"/>
            <a:endParaRPr lang="fr-FR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9DF2B9AA-5015-4A55-BA56-BDA7635453D4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u 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grpSp>
          <p:nvGrpSpPr>
            <p:cNvPr id="116" name="Groupe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e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e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e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e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e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e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e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97" name="Graphisme 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sme 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Connecteur droit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rtlCol="0" anchor="b">
            <a:normAutofit/>
          </a:bodyPr>
          <a:lstStyle>
            <a:lvl1pPr algn="l">
              <a:defRPr lang="fr-FR" sz="44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fr-FR" sz="1800">
                <a:solidFill>
                  <a:schemeClr val="tx2"/>
                </a:solidFill>
              </a:defRPr>
            </a:lvl1pPr>
            <a:lvl2pPr marL="457200" indent="0" algn="ctr">
              <a:buNone/>
              <a:defRPr lang="fr-FR" sz="2000"/>
            </a:lvl2pPr>
            <a:lvl3pPr marL="914400" indent="0" algn="ctr">
              <a:buNone/>
              <a:defRPr lang="fr-FR" sz="1800"/>
            </a:lvl3pPr>
            <a:lvl4pPr marL="1371600" indent="0" algn="ctr">
              <a:buNone/>
              <a:defRPr lang="fr-FR" sz="1600"/>
            </a:lvl4pPr>
            <a:lvl5pPr marL="1828800" indent="0" algn="ctr">
              <a:buNone/>
              <a:defRPr lang="fr-FR" sz="1600"/>
            </a:lvl5pPr>
            <a:lvl6pPr marL="2286000" indent="0" algn="ctr">
              <a:buNone/>
              <a:defRPr lang="fr-FR" sz="1600"/>
            </a:lvl6pPr>
            <a:lvl7pPr marL="2743200" indent="0" algn="ctr">
              <a:buNone/>
              <a:defRPr lang="fr-FR" sz="1600"/>
            </a:lvl7pPr>
            <a:lvl8pPr marL="3200400" indent="0" algn="ctr">
              <a:buNone/>
              <a:defRPr lang="fr-FR" sz="1600"/>
            </a:lvl8pPr>
            <a:lvl9pPr marL="3657600" indent="0" algn="ctr">
              <a:buNone/>
              <a:defRPr lang="fr-FR" sz="1600"/>
            </a:lvl9pPr>
          </a:lstStyle>
          <a:p>
            <a:pPr rtl="0"/>
            <a:r>
              <a:rPr lang="fr-FR"/>
              <a:t>Cliquez pour ajouter un sous-titre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 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rtlCol="0" anchor="b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fr-FR" sz="2400"/>
            </a:lvl1pPr>
            <a:lvl2pPr marL="457200">
              <a:lnSpc>
                <a:spcPts val="2000"/>
              </a:lnSpc>
              <a:defRPr lang="fr-FR" sz="1800"/>
            </a:lvl2pPr>
            <a:lvl3pPr marL="914400">
              <a:lnSpc>
                <a:spcPts val="2000"/>
              </a:lnSpc>
              <a:defRPr lang="fr-FR" sz="1800"/>
            </a:lvl3pPr>
            <a:lvl4pPr marL="1371600">
              <a:lnSpc>
                <a:spcPts val="2000"/>
              </a:lnSpc>
              <a:defRPr lang="fr-FR" sz="1800"/>
            </a:lvl4pPr>
            <a:lvl5pPr marL="1828800"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0" name="Image 19" descr="Motif à bandes noir et blanc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sme 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4" name="Graphisme 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e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e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e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e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e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e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cxnSp>
          <p:nvCxnSpPr>
            <p:cNvPr id="66" name="Connecteur droit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</p:grp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6" name="Espace réservé de la date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C82C3739-A48D-4D72-8399-3A78E89347AF}" type="datetime1">
              <a:rPr lang="fr-FR" smtClean="0"/>
              <a:t>04/07/2024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rtlCol="0" anchor="ctr">
            <a:normAutofit/>
          </a:bodyPr>
          <a:lstStyle>
            <a:lvl1pPr algn="l">
              <a:defRPr lang="fr-FR" sz="48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63" name="Espace réservé d’image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algn="ctr">
              <a:defRPr lang="fr-F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Cliquez sur l’icône pour insérer une image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3" name="Graphisme 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1" name="Image 10" descr="Motif à bandes noires et blanches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imag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rtlCol="0" anchor="b">
            <a:normAutofit/>
          </a:bodyPr>
          <a:lstStyle>
            <a:lvl1pPr algn="l">
              <a:defRPr lang="fr-FR" sz="48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fr-FR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fr-FR" sz="2000"/>
            </a:lvl2pPr>
            <a:lvl3pPr marL="914400" indent="0" algn="ctr">
              <a:buNone/>
              <a:defRPr lang="fr-FR" sz="1800"/>
            </a:lvl3pPr>
            <a:lvl4pPr marL="1371600" indent="0" algn="ctr">
              <a:buNone/>
              <a:defRPr lang="fr-FR" sz="1600"/>
            </a:lvl4pPr>
            <a:lvl5pPr marL="1828800" indent="0" algn="ctr">
              <a:buNone/>
              <a:defRPr lang="fr-FR" sz="1600"/>
            </a:lvl5pPr>
            <a:lvl6pPr marL="2286000" indent="0" algn="ctr">
              <a:buNone/>
              <a:defRPr lang="fr-FR" sz="1600"/>
            </a:lvl6pPr>
            <a:lvl7pPr marL="2743200" indent="0" algn="ctr">
              <a:buNone/>
              <a:defRPr lang="fr-FR" sz="1600"/>
            </a:lvl7pPr>
            <a:lvl8pPr marL="3200400" indent="0" algn="ctr">
              <a:buNone/>
              <a:defRPr lang="fr-FR" sz="1600"/>
            </a:lvl8pPr>
            <a:lvl9pPr marL="3657600" indent="0" algn="ctr">
              <a:buNone/>
              <a:defRPr lang="fr-FR" sz="1600"/>
            </a:lvl9pPr>
          </a:lstStyle>
          <a:p>
            <a:pPr rtl="0"/>
            <a:r>
              <a:rPr lang="fr-FR"/>
              <a:t>Cliquez pour ajouter un sous-titre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3" name="Graphisme 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e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e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e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e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e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e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e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</p:grpSp>
      <p:sp>
        <p:nvSpPr>
          <p:cNvPr id="63" name="Espace réservé d’image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 lang="fr-F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Cliquez sur l’icône pour 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 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8" name="Graphisme 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35" name="Image 34" descr="Motif à bandes noir et blanc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sme 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38" name="Graphisme 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e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e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e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e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e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e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</p:grpSp>
      <p:sp>
        <p:nvSpPr>
          <p:cNvPr id="67" name="Espace réservé de la date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9C450D9F-4F50-4B61-ACBA-9BB53B857D6A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68" name="Espace réservé du pied de page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9" name="Espace réservé du numéro de diapositive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lang="fr-FR"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lang="fr-FR"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lang="fr-FR"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lang="fr-FR"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lang="fr-FR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8" name="Graphisme 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1" name="Graphisme 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sme 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73" name="Graphisme 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Image 34" descr="Motif à bandes noir et blanc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e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e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e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e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e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e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e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e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cxnSp>
          <p:nvCxnSpPr>
            <p:cNvPr id="77" name="Connecteur droit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rtlCol="0" anchor="b">
            <a:normAutofit/>
          </a:bodyPr>
          <a:lstStyle>
            <a:lvl1pPr algn="l">
              <a:defRPr lang="fr-FR" sz="48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sur AJOUTER UN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fr-FR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fr-FR" sz="2000"/>
            </a:lvl2pPr>
            <a:lvl3pPr marL="914400" indent="0" algn="ctr">
              <a:buNone/>
              <a:defRPr lang="fr-FR" sz="1800"/>
            </a:lvl3pPr>
            <a:lvl4pPr marL="1371600" indent="0" algn="ctr">
              <a:buNone/>
              <a:defRPr lang="fr-FR" sz="1600"/>
            </a:lvl4pPr>
            <a:lvl5pPr marL="1828800" indent="0" algn="ctr">
              <a:buNone/>
              <a:defRPr lang="fr-FR" sz="1600"/>
            </a:lvl5pPr>
            <a:lvl6pPr marL="2286000" indent="0" algn="ctr">
              <a:buNone/>
              <a:defRPr lang="fr-FR" sz="1600"/>
            </a:lvl6pPr>
            <a:lvl7pPr marL="2743200" indent="0" algn="ctr">
              <a:buNone/>
              <a:defRPr lang="fr-FR" sz="1600"/>
            </a:lvl7pPr>
            <a:lvl8pPr marL="3200400" indent="0" algn="ctr">
              <a:buNone/>
              <a:defRPr lang="fr-FR" sz="1600"/>
            </a:lvl8pPr>
            <a:lvl9pPr marL="3657600" indent="0" algn="ctr">
              <a:buNone/>
              <a:defRPr lang="fr-FR" sz="1600"/>
            </a:lvl9pPr>
          </a:lstStyle>
          <a:p>
            <a:pPr rtl="0"/>
            <a:r>
              <a:rPr lang="fr-FR"/>
              <a:t>Cliquez pour ajouter un sous-titre</a:t>
            </a:r>
          </a:p>
        </p:txBody>
      </p:sp>
      <p:sp>
        <p:nvSpPr>
          <p:cNvPr id="192" name="Espace réservé de la date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7DA043FB-7B03-4877-93EF-AE18CFEB6897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193" name="Espace réservé du pied de page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194" name="Espace réservé du numéro de diapositive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 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2" name="Image 11" descr="Motif à bandes noir et blanc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6" name="Graphisme 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31" name="Graphisme 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Espace réservé de la date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30FEAF1-E3C9-42F3-A01E-3018B9694D87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33" name="Espace réservé du pied de page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34" name="Espace réservé du numéro de diapositive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lang="fr-FR" sz="1800"/>
            </a:lvl1pPr>
            <a:lvl2pPr marL="457200">
              <a:lnSpc>
                <a:spcPts val="2000"/>
              </a:lnSpc>
              <a:defRPr lang="fr-FR" sz="1800"/>
            </a:lvl2pPr>
            <a:lvl3pPr marL="914400">
              <a:lnSpc>
                <a:spcPts val="2000"/>
              </a:lnSpc>
              <a:defRPr lang="fr-FR" sz="1800"/>
            </a:lvl3pPr>
            <a:lvl4pPr marL="1371600">
              <a:lnSpc>
                <a:spcPts val="2000"/>
              </a:lnSpc>
              <a:defRPr lang="fr-FR" sz="1800"/>
            </a:lvl4pPr>
            <a:lvl5pPr marL="1828800"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lang="fr-FR" sz="1800"/>
            </a:lvl1pPr>
            <a:lvl2pPr marL="457200">
              <a:lnSpc>
                <a:spcPts val="2000"/>
              </a:lnSpc>
              <a:defRPr lang="fr-FR" sz="1800"/>
            </a:lvl2pPr>
            <a:lvl3pPr marL="914400">
              <a:lnSpc>
                <a:spcPts val="2000"/>
              </a:lnSpc>
              <a:defRPr lang="fr-FR" sz="1800"/>
            </a:lvl3pPr>
            <a:lvl4pPr marL="1371600">
              <a:lnSpc>
                <a:spcPts val="2000"/>
              </a:lnSpc>
              <a:defRPr lang="fr-FR" sz="1800"/>
            </a:lvl4pPr>
            <a:lvl5pPr marL="1828800"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 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sme 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pic>
        <p:nvPicPr>
          <p:cNvPr id="9" name="Graphisme 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pic>
        <p:nvPicPr>
          <p:cNvPr id="12" name="Graphique 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sme 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e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</p:grpSp>
      <p:sp>
        <p:nvSpPr>
          <p:cNvPr id="101" name="Forme libre : Forme 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63" name="Forme libre : Forme 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 rtlCol="0"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lang="fr-FR" sz="1800"/>
            </a:lvl1pPr>
            <a:lvl2pPr>
              <a:lnSpc>
                <a:spcPts val="2000"/>
              </a:lnSpc>
              <a:defRPr lang="fr-FR" sz="1800"/>
            </a:lvl2pPr>
            <a:lvl3pPr>
              <a:lnSpc>
                <a:spcPts val="2000"/>
              </a:lnSpc>
              <a:defRPr lang="fr-FR" sz="1800"/>
            </a:lvl3pPr>
            <a:lvl4pPr>
              <a:lnSpc>
                <a:spcPts val="2000"/>
              </a:lnSpc>
              <a:defRPr lang="fr-FR" sz="1800"/>
            </a:lvl4pPr>
            <a:lvl5pPr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lang="fr-FR" sz="1800"/>
            </a:lvl1pPr>
            <a:lvl2pPr marL="457200">
              <a:lnSpc>
                <a:spcPts val="2000"/>
              </a:lnSpc>
              <a:defRPr lang="fr-FR" sz="1800"/>
            </a:lvl2pPr>
            <a:lvl3pPr marL="914400">
              <a:lnSpc>
                <a:spcPts val="2000"/>
              </a:lnSpc>
              <a:defRPr lang="fr-FR" sz="1800"/>
            </a:lvl3pPr>
            <a:lvl4pPr marL="1371600">
              <a:lnSpc>
                <a:spcPts val="2000"/>
              </a:lnSpc>
              <a:defRPr lang="fr-FR" sz="1800"/>
            </a:lvl4pPr>
            <a:lvl5pPr marL="1828800"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209" name="Espace réservé de la date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30F9B10-9921-4525-AB72-AC158EA52A87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210" name="Espace réservé du pied de page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211" name="Espace réservé du numéro de diapositive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+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27" name="Espace réservé d’image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l">
              <a:buNone/>
              <a:defRPr lang="fr-F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Cliquez sur l’icône pour insérer une image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 rtlCol="0"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lang="fr-FR"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lang="fr-FR"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lang="fr-FR"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lang="fr-FR"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lang="fr-FR" sz="18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9" name="Espace réservé de la date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3847E853-E806-4F96-ABC7-8B3A83E2C31C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70" name="Espace réservé du pied de page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71" name="Espace réservé du numéro de diapositive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6" name="Graphisme 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fr-FR"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5B6A7216-21F6-47AF-AE32-212B6128DEAD}" type="datetime1">
              <a:rPr lang="fr-FR" smtClean="0"/>
              <a:t>04/07/2024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fr-FR"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fr-FR"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CSS/CSS_Images/Using_CSS_gradient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uigradients.com/" TargetMode="External"/><Relationship Id="rId5" Type="http://schemas.openxmlformats.org/officeDocument/2006/relationships/hyperlink" Target="https://cssgradient.io/gradient-backgrounds/" TargetMode="External"/><Relationship Id="rId4" Type="http://schemas.openxmlformats.org/officeDocument/2006/relationships/hyperlink" Target="https://www.w3schools.com/css/css3_gradients.as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sz="5000" dirty="0"/>
              <a:t>CSS</a:t>
            </a:r>
            <a:br>
              <a:rPr lang="fr-FR" sz="5000" dirty="0"/>
            </a:br>
            <a:r>
              <a:rPr lang="fr-FR" sz="5000" dirty="0"/>
              <a:t>Dégradés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Dégradés radiaux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472611"/>
            <a:ext cx="9650769" cy="4096139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fr-FR"/>
            </a:defPPr>
          </a:lstStyle>
          <a:p>
            <a:pPr marL="0" indent="0" algn="l"/>
            <a:r>
              <a:rPr lang="fr-FR" dirty="0"/>
              <a:t>Pour le reste, le dégradé radial à un peu près les mêmes possibilités que le dégradé linéaire, comme le multi-couleurs ou encore l’utilisation des couleurs en RGB ou en hexadécimal.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9228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Répétitions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472611"/>
            <a:ext cx="9650769" cy="4096139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fr-FR"/>
            </a:defPPr>
          </a:lstStyle>
          <a:p>
            <a:pPr marL="0" indent="0" algn="l"/>
            <a:r>
              <a:rPr lang="fr-FR" dirty="0"/>
              <a:t>Les dégradés, linéaires ou radiaux, permettent aussi d’être « répétés » avec les valeurs suivantes 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fr-FR" dirty="0" err="1"/>
              <a:t>repeating</a:t>
            </a:r>
            <a:r>
              <a:rPr lang="fr-FR" dirty="0"/>
              <a:t>-</a:t>
            </a:r>
            <a:r>
              <a:rPr lang="fr-FR" dirty="0" err="1"/>
              <a:t>linear</a:t>
            </a:r>
            <a:r>
              <a:rPr lang="fr-FR" dirty="0"/>
              <a:t>-gradient =&gt; Répétition pour un dégradé linéaire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fr-FR" dirty="0" err="1"/>
              <a:t>repeating</a:t>
            </a:r>
            <a:r>
              <a:rPr lang="fr-FR" dirty="0"/>
              <a:t>-radial-gradient =&gt; Répétition d’un dégradé radial</a:t>
            </a:r>
          </a:p>
          <a:p>
            <a:pPr marL="0" indent="0" algn="l"/>
            <a:endParaRPr lang="fr-FR" dirty="0"/>
          </a:p>
          <a:p>
            <a:pPr marL="0" indent="0" algn="l"/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11</a:t>
            </a:fld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D01B425-2126-231F-9E04-608A74CD71B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1524" y="4410096"/>
            <a:ext cx="5760720" cy="185102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10D85DF-2350-5137-7CD1-5401106279C9}"/>
              </a:ext>
            </a:extLst>
          </p:cNvPr>
          <p:cNvPicPr/>
          <p:nvPr/>
        </p:nvPicPr>
        <p:blipFill rotWithShape="1">
          <a:blip r:embed="rId4"/>
          <a:srcRect l="27738" t="13709" r="6224" b="5085"/>
          <a:stretch/>
        </p:blipFill>
        <p:spPr>
          <a:xfrm>
            <a:off x="7575248" y="4242627"/>
            <a:ext cx="3003129" cy="211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869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Mise en pratique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472611"/>
            <a:ext cx="9146917" cy="4096139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fr-FR"/>
            </a:defPPr>
          </a:lstStyle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fr-FR" dirty="0"/>
              <a:t>Reprenez l’exercice précédent.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fr-FR" dirty="0"/>
              <a:t>Ajoutez dans le HTML 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/>
              <a:t>Deux &lt;div&gt; supplémentaires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fr-FR" dirty="0"/>
              <a:t>Mettez en forme ces éléments comme suit 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/>
              <a:t>La première &lt;div&gt; aura un dégradé radial du bleu clair vers le rose, centré.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/>
              <a:t>La seconde &lt;div&gt; aura un dégradé radial qui se répète sur 10 px, noir et blanc, centré.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/>
              <a:t>Au passage de la souris, la seconde &lt;div&gt; inversera son dégradé.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12</a:t>
            </a:fld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8415601-E4A9-3526-E789-362A8D301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560" y="2472611"/>
            <a:ext cx="1407564" cy="2914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93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Pour aller plus loin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472611"/>
            <a:ext cx="9650769" cy="4096139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fr-FR"/>
            </a:defPPr>
          </a:lstStyle>
          <a:p>
            <a:pPr marL="0" indent="0" algn="l"/>
            <a:r>
              <a:rPr lang="fr-FR" dirty="0"/>
              <a:t>Vous avez maintenant l’habitude 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/>
              <a:t>La merveilleuse doc de Mozilla : </a:t>
            </a:r>
            <a:r>
              <a:rPr lang="fr-FR" dirty="0">
                <a:hlinkClick r:id="rId3"/>
              </a:rPr>
              <a:t>https://developer.mozilla.org/en-US/docs/Web/CSS/CSS_Images/Using_CSS_gradients</a:t>
            </a:r>
            <a:endParaRPr lang="fr-FR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fr-FR" dirty="0"/>
              <a:t>La W3School : </a:t>
            </a:r>
            <a:r>
              <a:rPr lang="fr-FR" dirty="0">
                <a:hlinkClick r:id="rId4"/>
              </a:rPr>
              <a:t>https://www.w3schools.com/css/css3_gradients.asp</a:t>
            </a:r>
            <a:endParaRPr lang="fr-FR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fr-FR" dirty="0"/>
              <a:t>Des exemples de dégradés :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fr-FR" dirty="0">
                <a:hlinkClick r:id="rId5"/>
              </a:rPr>
              <a:t>https://cssgradient.io/gradient-backgrounds/</a:t>
            </a: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fr-FR" dirty="0">
                <a:hlinkClick r:id="rId6"/>
              </a:rPr>
              <a:t>https://uigradients.com/</a:t>
            </a: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fr-FR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6542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Introduction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590800"/>
            <a:ext cx="9650769" cy="3505200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Avec le CSS, il est possible de produire des dégradés de couleurs. Il existe plusieurs types de dégradés possibles 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fr-FR" dirty="0"/>
              <a:t>Les dégradés linéaires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fr-FR" dirty="0"/>
              <a:t>Les dégradés radiaux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fr-FR" dirty="0"/>
              <a:t>Les dégradés coniques</a:t>
            </a:r>
          </a:p>
          <a:p>
            <a:pPr rtl="0"/>
            <a:endParaRPr lang="fr-FR" dirty="0"/>
          </a:p>
          <a:p>
            <a:pPr rtl="0"/>
            <a:r>
              <a:rPr lang="fr-FR" dirty="0"/>
              <a:t>Pour faire ceci, nous utiliserons la propriété « background-image ». N’importe quel élément HTML peut avoir cette propriété.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Dégradés linéaires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590800"/>
            <a:ext cx="9650769" cy="3505200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Commençons avec les dégradés linéaires. Voici comment cela se présente dans notre code :</a:t>
            </a:r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r>
              <a:rPr lang="fr-FR" dirty="0"/>
              <a:t>Pour fonctionner, le dégradé doit avoir au minimum deux couleurs. Par défaut, la direction sera du haut vers le bas (du bleu, vers le jaune dans notre exemple).</a:t>
            </a:r>
          </a:p>
          <a:p>
            <a:pPr rtl="0"/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5BFAD62-DE55-ECA6-28F0-7DCBFC5D94A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432281" y="3312321"/>
            <a:ext cx="4164627" cy="169862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99343F64-AD63-9374-3DA9-3945D697EB5A}"/>
              </a:ext>
            </a:extLst>
          </p:cNvPr>
          <p:cNvPicPr/>
          <p:nvPr/>
        </p:nvPicPr>
        <p:blipFill rotWithShape="1">
          <a:blip r:embed="rId4"/>
          <a:srcRect l="27363" t="10705" r="7431" b="13200"/>
          <a:stretch/>
        </p:blipFill>
        <p:spPr>
          <a:xfrm>
            <a:off x="7208710" y="3312321"/>
            <a:ext cx="2127119" cy="15786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41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Dégradés linéaires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136710"/>
            <a:ext cx="9650769" cy="4655976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sz="1300" dirty="0"/>
              <a:t>Il est possible de donner en premier paramètre (l’ordre est important !), une valeur d’angle au dégradé.</a:t>
            </a:r>
          </a:p>
          <a:p>
            <a:pPr rtl="0"/>
            <a:endParaRPr lang="fr-FR" sz="1300" dirty="0"/>
          </a:p>
          <a:p>
            <a:pPr rtl="0"/>
            <a:endParaRPr lang="fr-FR" sz="1300" dirty="0"/>
          </a:p>
          <a:p>
            <a:pPr rtl="0"/>
            <a:endParaRPr lang="fr-FR" sz="1300" dirty="0"/>
          </a:p>
          <a:p>
            <a:pPr rtl="0"/>
            <a:endParaRPr lang="fr-FR" sz="1300" dirty="0"/>
          </a:p>
          <a:p>
            <a:pPr rtl="0"/>
            <a:r>
              <a:rPr lang="fr-FR" sz="1300" dirty="0"/>
              <a:t>Ce premier paramètre peut prendre une valeur numéraire (20 </a:t>
            </a:r>
            <a:r>
              <a:rPr lang="fr-FR" sz="1300" dirty="0" err="1"/>
              <a:t>deg</a:t>
            </a:r>
            <a:r>
              <a:rPr lang="fr-FR" sz="1300" dirty="0"/>
              <a:t>, -52 </a:t>
            </a:r>
            <a:r>
              <a:rPr lang="fr-FR" sz="1300" dirty="0" err="1"/>
              <a:t>deg</a:t>
            </a:r>
            <a:r>
              <a:rPr lang="fr-FR" sz="1300" dirty="0"/>
              <a:t>), ou une valeur sous forme de mots-clés :</a:t>
            </a:r>
          </a:p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fr-FR" sz="1300" dirty="0"/>
              <a:t>to </a:t>
            </a:r>
            <a:r>
              <a:rPr lang="fr-FR" sz="1300" dirty="0" err="1"/>
              <a:t>bottom</a:t>
            </a:r>
            <a:r>
              <a:rPr lang="fr-FR" sz="1300" dirty="0"/>
              <a:t> =&gt; vers le bas (valeur par défaut)</a:t>
            </a:r>
          </a:p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fr-FR" sz="1300" dirty="0"/>
              <a:t>to right =&gt; vers la droite</a:t>
            </a:r>
          </a:p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fr-FR" sz="1300" dirty="0"/>
              <a:t>to </a:t>
            </a:r>
            <a:r>
              <a:rPr lang="fr-FR" sz="1300" dirty="0" err="1"/>
              <a:t>left</a:t>
            </a:r>
            <a:r>
              <a:rPr lang="fr-FR" sz="1300" dirty="0"/>
              <a:t> =&gt; vers la gauche</a:t>
            </a:r>
          </a:p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fr-FR" sz="1300" dirty="0"/>
              <a:t>Etc…</a:t>
            </a:r>
          </a:p>
          <a:p>
            <a:pPr rtl="0"/>
            <a:r>
              <a:rPr lang="fr-FR" sz="1300" dirty="0"/>
              <a:t>Comme démontrés dans l’exemple précédent, ces mots-clés peuvent se combiner.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4</a:t>
            </a:fld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C6AE406-55B2-BD20-C5EA-D6B09C631E2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254687" y="2476260"/>
            <a:ext cx="5203162" cy="149493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34337D0-F868-3484-C619-C3B798DA1137}"/>
              </a:ext>
            </a:extLst>
          </p:cNvPr>
          <p:cNvPicPr/>
          <p:nvPr/>
        </p:nvPicPr>
        <p:blipFill rotWithShape="1">
          <a:blip r:embed="rId4"/>
          <a:srcRect l="29172" t="9955" r="4195" b="5626"/>
          <a:stretch/>
        </p:blipFill>
        <p:spPr>
          <a:xfrm>
            <a:off x="7446298" y="2524345"/>
            <a:ext cx="1823147" cy="139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8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Dégradés linéaires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590800"/>
            <a:ext cx="9650769" cy="3505200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Aussi, il est également possible de donner plus de deux couleurs à un dégradé :</a:t>
            </a:r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r>
              <a:rPr lang="fr-FR" dirty="0"/>
              <a:t>Les couleurs seront « exécutées » dans l’ordre d’écriture, ce qui est plutôt simple à utiliser.</a:t>
            </a:r>
          </a:p>
          <a:p>
            <a:pPr rtl="0"/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5</a:t>
            </a:fld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33CB464-0F33-8B5B-783A-D4E307AE723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1524" y="3291659"/>
            <a:ext cx="5760720" cy="167005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08EA6A4-A733-12C4-0DDA-D71412308BA2}"/>
              </a:ext>
            </a:extLst>
          </p:cNvPr>
          <p:cNvPicPr/>
          <p:nvPr/>
        </p:nvPicPr>
        <p:blipFill rotWithShape="1">
          <a:blip r:embed="rId4"/>
          <a:srcRect l="28047" t="8336" r="4265"/>
          <a:stretch/>
        </p:blipFill>
        <p:spPr>
          <a:xfrm>
            <a:off x="7796515" y="3201480"/>
            <a:ext cx="2225616" cy="185040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1888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Dégradés linéaires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590800"/>
            <a:ext cx="9650769" cy="3505200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Il est aussi bien sûr possible d’utiliser des couleurs au format RGB, RGBA ou encore Hexadécimal.</a:t>
            </a:r>
          </a:p>
          <a:p>
            <a:pPr rtl="0"/>
            <a:r>
              <a:rPr lang="fr-FR" dirty="0"/>
              <a:t>Le RGBA permettant de gérer la transparence, voici, par exemple, ce qu’il est possible de faire sur un paragraphe :</a:t>
            </a:r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6</a:t>
            </a:fld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4AC9DC8-E422-0CC0-3783-C977EC9653A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1524" y="4771723"/>
            <a:ext cx="5760720" cy="62865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3EA6CD89-6CE6-E17F-8AC5-59E877728E74}"/>
              </a:ext>
            </a:extLst>
          </p:cNvPr>
          <p:cNvPicPr/>
          <p:nvPr/>
        </p:nvPicPr>
        <p:blipFill rotWithShape="1">
          <a:blip r:embed="rId4"/>
          <a:srcRect l="31174" t="17572" r="4662"/>
          <a:stretch/>
        </p:blipFill>
        <p:spPr>
          <a:xfrm>
            <a:off x="6968815" y="3910065"/>
            <a:ext cx="2512974" cy="21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33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Dégradés linéaires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192694"/>
            <a:ext cx="9650769" cy="4450702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sz="1500" dirty="0"/>
              <a:t>Enfin, il est possible d’ajuster la proportion de chaque couleur de notre dégradé :</a:t>
            </a:r>
          </a:p>
          <a:p>
            <a:pPr rtl="0"/>
            <a:endParaRPr lang="fr-FR" sz="1500" dirty="0"/>
          </a:p>
          <a:p>
            <a:pPr rtl="0"/>
            <a:endParaRPr lang="fr-FR" sz="1500" dirty="0"/>
          </a:p>
          <a:p>
            <a:pPr rtl="0"/>
            <a:endParaRPr lang="fr-FR" sz="1500" dirty="0"/>
          </a:p>
          <a:p>
            <a:pPr rtl="0"/>
            <a:endParaRPr lang="fr-FR" sz="1500" dirty="0"/>
          </a:p>
          <a:p>
            <a:pPr rtl="0"/>
            <a:endParaRPr lang="fr-FR" sz="1500" dirty="0"/>
          </a:p>
          <a:p>
            <a:pPr rtl="0"/>
            <a:endParaRPr lang="fr-FR" sz="1500" dirty="0"/>
          </a:p>
          <a:p>
            <a:pPr rtl="0"/>
            <a:r>
              <a:rPr lang="fr-FR" sz="1500" dirty="0"/>
              <a:t>Ici, la couleur bleue commencera à droite, à 0%, c’est-à-dire au début.</a:t>
            </a:r>
          </a:p>
          <a:p>
            <a:pPr rtl="0"/>
            <a:r>
              <a:rPr lang="fr-FR" sz="1500" dirty="0"/>
              <a:t>La couleur jaune quant à elle, commencera à 40% de la taille du parent.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7</a:t>
            </a:fld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15C3505-143A-CEEA-2DCB-6F31CEF7821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1524" y="2703253"/>
            <a:ext cx="5760720" cy="208597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C899B22-47EF-B7E6-DA69-43DA32C3FBD4}"/>
              </a:ext>
            </a:extLst>
          </p:cNvPr>
          <p:cNvPicPr/>
          <p:nvPr/>
        </p:nvPicPr>
        <p:blipFill rotWithShape="1">
          <a:blip r:embed="rId4"/>
          <a:srcRect l="29618" t="12291" r="2689" b="2526"/>
          <a:stretch/>
        </p:blipFill>
        <p:spPr>
          <a:xfrm>
            <a:off x="8016895" y="2667938"/>
            <a:ext cx="2648309" cy="215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3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Mise en pratique (30mn)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155371"/>
            <a:ext cx="8717709" cy="4566104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fr-FR"/>
            </a:defPPr>
          </a:lstStyle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fr-FR" sz="1400" dirty="0"/>
              <a:t>Dans un nouveau répertoire, créez un fichier HTML avec le HTML minimum et un fichier CSS. Liez-les ensemble.</a:t>
            </a:r>
          </a:p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fr-FR" sz="1400" dirty="0"/>
              <a:t>Créez dans votre HTML 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400" dirty="0"/>
              <a:t>Deux balises universelles &lt;div&gt;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400" dirty="0"/>
              <a:t>Un paragraphe avec du texte </a:t>
            </a:r>
          </a:p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fr-FR" sz="1400" dirty="0"/>
              <a:t>Mettez en forme ces éléments comme suit 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400" dirty="0"/>
              <a:t>Les &lt;div&gt; et le paragraphe seront tous d’une taille de 200 x 200 px, espacés de 20px entre eux et avec une bordure noire de 2px.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400" dirty="0"/>
              <a:t>La première &lt;div&gt; aura un dégradé rouge, vert et bleu de taille égal et commencera dans le coin en haut à droite.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400" dirty="0"/>
              <a:t>La seconde &lt;div&gt; aura un dégradé jaune et violet, ou le violet représentera 75% de la surface et commencera à -70 degrés.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400" dirty="0"/>
              <a:t>Le paragraphe aura un dégradé blanc vers noir, transparent à 50% (utilisez le RGBA).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8</a:t>
            </a:fld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C0BC6DC-0825-6E05-1632-49CCB0999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7583" y="2402128"/>
            <a:ext cx="1314909" cy="395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3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Dégradés en CSS</a:t>
            </a:r>
            <a:br>
              <a:rPr lang="fr-FR" dirty="0"/>
            </a:br>
            <a:r>
              <a:rPr lang="fr-FR" dirty="0"/>
              <a:t>Dégradés radiaux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2155371"/>
            <a:ext cx="9650769" cy="4413380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Voyons maintenant les dégradés radiaux, ils fonctionnent à peu près de la même manière que les dégradés linéaires :</a:t>
            </a:r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r>
              <a:rPr lang="fr-FR" dirty="0"/>
              <a:t>Nous avons deux types de dégradés radiaux possibles 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fr-FR" dirty="0"/>
              <a:t>Les circulaires =&gt; </a:t>
            </a:r>
            <a:r>
              <a:rPr lang="fr-FR" dirty="0" err="1"/>
              <a:t>circle</a:t>
            </a: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fr-FR" dirty="0"/>
              <a:t>Les elliptiques =&gt; ellipse</a:t>
            </a:r>
          </a:p>
          <a:p>
            <a:pPr rtl="0"/>
            <a:r>
              <a:rPr lang="fr-FR" dirty="0"/>
              <a:t>Après le mot-clé « at », nous pouvons définir l’origine du dégradé avec les mêmes mots-clés que pour le dégradé linéaire (</a:t>
            </a:r>
            <a:r>
              <a:rPr lang="fr-FR" dirty="0" err="1"/>
              <a:t>left</a:t>
            </a:r>
            <a:r>
              <a:rPr lang="fr-FR" dirty="0"/>
              <a:t>, right, top…)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 rtl="0"/>
              <a:t>9</a:t>
            </a:fld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8AA005A-E3B8-283A-9565-F18FE7F70EF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20000" y="2793401"/>
            <a:ext cx="5237668" cy="151118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DB50C442-9971-57B2-88B5-AC3CB077B853}"/>
              </a:ext>
            </a:extLst>
          </p:cNvPr>
          <p:cNvPicPr/>
          <p:nvPr/>
        </p:nvPicPr>
        <p:blipFill rotWithShape="1">
          <a:blip r:embed="rId4"/>
          <a:srcRect l="30486" t="14426" r="3405" b="3561"/>
          <a:stretch/>
        </p:blipFill>
        <p:spPr>
          <a:xfrm>
            <a:off x="8225059" y="2712228"/>
            <a:ext cx="2178398" cy="1661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033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ersonnalisé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16620_TF33968143_Win32" id="{8641F128-7FEB-43E8-A21B-BA125078AED1}" vid="{77CC1D9F-BAE1-40A4-99EF-F4D02F52955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{D8F33542-DD7F-4FC8-B03E-64BCB11EC79C}tf33968143_win32</Template>
  <TotalTime>106</TotalTime>
  <Words>834</Words>
  <Application>Microsoft Office PowerPoint</Application>
  <PresentationFormat>Grand écran</PresentationFormat>
  <Paragraphs>120</Paragraphs>
  <Slides>13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Avenir Next LT Pro</vt:lpstr>
      <vt:lpstr>Calibri</vt:lpstr>
      <vt:lpstr>Wingdings</vt:lpstr>
      <vt:lpstr>Personnalisé</vt:lpstr>
      <vt:lpstr>CSS Dégradés</vt:lpstr>
      <vt:lpstr>Dégradés en CSS Introduction</vt:lpstr>
      <vt:lpstr>Dégradés en CSS Dégradés linéaires</vt:lpstr>
      <vt:lpstr>Dégradés en CSS Dégradés linéaires</vt:lpstr>
      <vt:lpstr>Dégradés en CSS Dégradés linéaires</vt:lpstr>
      <vt:lpstr>Dégradés en CSS Dégradés linéaires</vt:lpstr>
      <vt:lpstr>Dégradés en CSS Dégradés linéaires</vt:lpstr>
      <vt:lpstr>Dégradés en CSS Mise en pratique (30mn)</vt:lpstr>
      <vt:lpstr>Dégradés en CSS Dégradés radiaux</vt:lpstr>
      <vt:lpstr>Dégradés en CSS Dégradés radiaux</vt:lpstr>
      <vt:lpstr>Dégradés en CSS Répétitions</vt:lpstr>
      <vt:lpstr>Dégradés en CSS Mise en pratique</vt:lpstr>
      <vt:lpstr>Dégradés en CSS Pour aller plus loin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Guillaume Rodrigues</dc:creator>
  <cp:lastModifiedBy>Guillaume Rodrigues</cp:lastModifiedBy>
  <cp:revision>28</cp:revision>
  <dcterms:created xsi:type="dcterms:W3CDTF">2024-07-03T05:31:46Z</dcterms:created>
  <dcterms:modified xsi:type="dcterms:W3CDTF">2024-07-04T07:11:06Z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